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9" r:id="rId14"/>
    <p:sldId id="276" r:id="rId15"/>
    <p:sldId id="270" r:id="rId16"/>
    <p:sldId id="271" r:id="rId17"/>
    <p:sldId id="272" r:id="rId18"/>
    <p:sldId id="277" r:id="rId19"/>
    <p:sldId id="273" r:id="rId20"/>
    <p:sldId id="274" r:id="rId21"/>
    <p:sldId id="275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AFE97-0A62-F947-A01C-FA2CFA482A16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FD7F3-9D71-0147-B684-F752ABB92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3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FD7F3-9D71-0147-B684-F752ABB92A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8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FD7F3-9D71-0147-B684-F752ABB92A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40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44B9-2DC8-E147-A1B7-03AD3C4B2C99}" type="datetime1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79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854D-5A7D-DA4A-8648-E42724B7657A}" type="datetime1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5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C7B1-CFBF-0C44-B061-13CFF93BDD33}" type="datetime1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B055-9984-A14F-A9B6-8946170832F7}" type="datetime1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2308B-B07D-7E46-86DB-FDB9C8F9A18E}" type="datetime1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0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226C-1904-8248-8682-FE32F6DEFFCB}" type="datetime1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B9C2-88B8-0E4F-909D-DFCA2F1539F3}" type="datetime1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3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8191-6660-C24A-92E1-F6410169C10A}" type="datetime1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6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447D-1F43-C74A-8D17-9DB64F7BEE7B}" type="datetime1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99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8E89-6369-0E44-A912-CF83441512A2}" type="datetime1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975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3026-083C-244B-9E48-1963891C0548}" type="datetime1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2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1C90-CDBB-554B-9A49-45F9FE608992}" type="datetime1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74CD-C2C6-7940-9E26-29FDFD85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9557" y="1668901"/>
            <a:ext cx="9532883" cy="2387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BlinkDB: Queries with Bounded Error and Bounded Response Times on Very Large Data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000" i="1" dirty="0"/>
              <a:t>Sameer Agarwal, </a:t>
            </a:r>
            <a:r>
              <a:rPr lang="en-US" sz="2000" i="1" dirty="0" err="1"/>
              <a:t>Barzan</a:t>
            </a:r>
            <a:r>
              <a:rPr lang="en-US" sz="2000" i="1" dirty="0"/>
              <a:t> </a:t>
            </a:r>
            <a:r>
              <a:rPr lang="en-US" sz="2000" i="1" dirty="0" err="1"/>
              <a:t>Mozafari</a:t>
            </a:r>
            <a:r>
              <a:rPr lang="en-US" sz="2000" i="1" dirty="0"/>
              <a:t>, Aurojit Panda, Henry Milner, Samuel Madden, Ion </a:t>
            </a:r>
            <a:r>
              <a:rPr lang="en-US" sz="2000" i="1" dirty="0" err="1"/>
              <a:t>Stoica</a:t>
            </a:r>
            <a:endParaRPr lang="en-US" sz="2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484907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Presented By</a:t>
            </a:r>
          </a:p>
          <a:p>
            <a:r>
              <a:rPr lang="en-US" sz="3200" dirty="0" smtClean="0"/>
              <a:t>Subham 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12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Stratified Sampling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single dimensional samples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Too many samples.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Inefficiently answer queries with multiple columns</a:t>
            </a:r>
          </a:p>
          <a:p>
            <a:r>
              <a:rPr lang="en-US" dirty="0" smtClean="0"/>
              <a:t>Single multi-dimensional sample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Too many unique values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Storage overhead huge</a:t>
            </a:r>
          </a:p>
          <a:p>
            <a:r>
              <a:rPr lang="en-US" dirty="0" smtClean="0"/>
              <a:t>BlinkDB : several multi-dimensional samples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[City], [Age], [City,Age], [City,SessionTime]</a:t>
            </a:r>
            <a:r>
              <a:rPr lang="mr-IN" dirty="0" smtClean="0"/>
              <a:t>…</a:t>
            </a:r>
            <a:r>
              <a:rPr lang="en-US" dirty="0" smtClean="0"/>
              <a:t>. many possibilities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N Columns -&gt; 2^N possible stratified samples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Optimize subset selection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6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en-US" dirty="0" smtClean="0"/>
              <a:t>Sparsity : Select column subset that has many rare tuples. 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Otherwise, Uniform better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COUNT(</a:t>
            </a:r>
            <a:r>
              <a:rPr lang="en-US" dirty="0" err="1" smtClean="0"/>
              <a:t>Distinct_Value</a:t>
            </a:r>
            <a:r>
              <a:rPr lang="en-US" dirty="0" smtClean="0"/>
              <a:t>) WHERE Freq(</a:t>
            </a:r>
            <a:r>
              <a:rPr lang="en-US" dirty="0" err="1" smtClean="0"/>
              <a:t>Distinct_Value</a:t>
            </a:r>
            <a:r>
              <a:rPr lang="en-US" dirty="0" smtClean="0"/>
              <a:t>) &lt;= Threshold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Workload : Choose Column subset that occurs more in past query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Normalized (Query Count containing target subset)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Storage Cost : Restrict total size of all samples to some constraint,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Formulation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3887"/>
            <a:ext cx="8493915" cy="3692681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053959" y="4382814"/>
            <a:ext cx="6055" cy="5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67889" y="4890549"/>
            <a:ext cx="366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 </a:t>
            </a:r>
            <a:r>
              <a:rPr lang="en-US" smtClean="0"/>
              <a:t>variable on subset selection 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86" y="5633545"/>
            <a:ext cx="4686300" cy="7493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936828" y="5767616"/>
            <a:ext cx="840827" cy="16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77655" y="5599637"/>
            <a:ext cx="178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coverage,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957" y="6353503"/>
            <a:ext cx="693683" cy="335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36" y="5633545"/>
            <a:ext cx="827932" cy="345614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 flipV="1">
            <a:off x="5896304" y="6138041"/>
            <a:ext cx="157655" cy="430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53959" y="6568966"/>
            <a:ext cx="15870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641021" y="6319472"/>
            <a:ext cx="164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Total coverage,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9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3179" cy="4351338"/>
          </a:xfrm>
        </p:spPr>
        <p:txBody>
          <a:bodyPr/>
          <a:lstStyle/>
          <a:p>
            <a:r>
              <a:rPr lang="en-US" dirty="0" smtClean="0"/>
              <a:t>Select best sample that satisfies error/time constraints</a:t>
            </a:r>
          </a:p>
          <a:p>
            <a:endParaRPr lang="en-US" dirty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Select best fitted sample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1. Sample with smallest </a:t>
            </a:r>
            <a:r>
              <a:rPr lang="en-US" dirty="0" smtClean="0"/>
              <a:t>column superset </a:t>
            </a:r>
            <a:r>
              <a:rPr lang="en-US" dirty="0" smtClean="0"/>
              <a:t>of current </a:t>
            </a:r>
            <a:r>
              <a:rPr lang="en-US" dirty="0" smtClean="0"/>
              <a:t>query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[Full Coverage]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  2. </a:t>
            </a:r>
            <a:r>
              <a:rPr lang="en-US" dirty="0" smtClean="0"/>
              <a:t>Sample with column subset of current query and Highly selective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    [Partial Coverage]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   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Selectivity = ( Number of rows selected by Q ) / (Number of rows in sample)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Subsample selection - 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Select appropriate size of subsample from best </a:t>
            </a:r>
            <a:r>
              <a:rPr lang="en-US" dirty="0" smtClean="0"/>
              <a:t>sample</a:t>
            </a:r>
          </a:p>
          <a:p>
            <a:pPr marL="800100" lvl="2" indent="-342900">
              <a:spcBef>
                <a:spcPts val="1000"/>
              </a:spcBef>
              <a:buFont typeface="Wingdings" charset="2"/>
              <a:buChar char="Ø"/>
            </a:pPr>
            <a:r>
              <a:rPr lang="en-US" dirty="0"/>
              <a:t>Construct Error Latency Profile(ELP</a:t>
            </a:r>
            <a:r>
              <a:rPr lang="en-US" dirty="0" smtClean="0"/>
              <a:t>)</a:t>
            </a:r>
          </a:p>
          <a:p>
            <a:pPr marL="800100" lvl="2" indent="-342900">
              <a:spcBef>
                <a:spcPts val="1000"/>
              </a:spcBef>
              <a:buFont typeface="Wingdings" charset="2"/>
              <a:buChar char="Ø"/>
            </a:pPr>
            <a:r>
              <a:rPr lang="en-US" dirty="0" smtClean="0"/>
              <a:t>Run query on small subsample and extrapolate on time &amp; error</a:t>
            </a:r>
          </a:p>
          <a:p>
            <a:pPr marL="800100" lvl="2" indent="-342900">
              <a:spcBef>
                <a:spcPts val="1000"/>
              </a:spcBef>
              <a:buFont typeface="Wingdings" charset="2"/>
              <a:buChar char="Ø"/>
            </a:pPr>
            <a:r>
              <a:rPr lang="en-US" dirty="0" smtClean="0"/>
              <a:t>Gather statistics on </a:t>
            </a:r>
          </a:p>
          <a:p>
            <a:pPr marL="1257300" lvl="3" indent="-342900">
              <a:spcBef>
                <a:spcPts val="1000"/>
              </a:spcBef>
              <a:buFont typeface="Wingdings" charset="2"/>
              <a:buChar char="v"/>
            </a:pPr>
            <a:r>
              <a:rPr lang="en-US" dirty="0" smtClean="0"/>
              <a:t>Selectivity</a:t>
            </a:r>
          </a:p>
          <a:p>
            <a:pPr marL="1257300" lvl="3" indent="-342900">
              <a:spcBef>
                <a:spcPts val="1000"/>
              </a:spcBef>
              <a:buFont typeface="Wingdings" charset="2"/>
              <a:buChar char="v"/>
            </a:pPr>
            <a:r>
              <a:rPr lang="en-US" dirty="0" smtClean="0"/>
              <a:t>Underlying Data Distribution</a:t>
            </a:r>
          </a:p>
          <a:p>
            <a:pPr marL="1257300" lvl="3" indent="-342900">
              <a:spcBef>
                <a:spcPts val="1000"/>
              </a:spcBef>
              <a:buFont typeface="Wingdings" charset="2"/>
              <a:buChar char="v"/>
            </a:pPr>
            <a:r>
              <a:rPr lang="en-US" dirty="0" smtClean="0"/>
              <a:t>Complexity</a:t>
            </a:r>
          </a:p>
          <a:p>
            <a:pPr marL="1257300" lvl="3" indent="-342900">
              <a:spcBef>
                <a:spcPts val="1000"/>
              </a:spcBef>
              <a:buFont typeface="Wingdings" charset="2"/>
              <a:buChar char="v"/>
            </a:pPr>
            <a:endParaRPr lang="en-US" dirty="0"/>
          </a:p>
          <a:p>
            <a:pPr marL="800100" lvl="2" indent="-342900">
              <a:spcBef>
                <a:spcPts val="1000"/>
              </a:spcBef>
              <a:buFont typeface="Wingdings" charset="2"/>
              <a:buChar char="Ø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83" y="3693746"/>
            <a:ext cx="4646575" cy="27806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5" y="273268"/>
            <a:ext cx="10646501" cy="5665077"/>
          </a:xfrm>
        </p:spPr>
      </p:pic>
      <p:sp>
        <p:nvSpPr>
          <p:cNvPr id="5" name="TextBox 4"/>
          <p:cNvSpPr txBox="1"/>
          <p:nvPr/>
        </p:nvSpPr>
        <p:spPr>
          <a:xfrm>
            <a:off x="8418786" y="6043448"/>
            <a:ext cx="291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Query Response Time Lower 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6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3376"/>
            <a:ext cx="8440873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7" y="493986"/>
            <a:ext cx="10272641" cy="5917324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Properties with Different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87" y="2064548"/>
            <a:ext cx="6253654" cy="3899338"/>
          </a:xfrm>
        </p:spPr>
      </p:pic>
      <p:sp>
        <p:nvSpPr>
          <p:cNvPr id="5" name="TextBox 4"/>
          <p:cNvSpPr txBox="1"/>
          <p:nvPr/>
        </p:nvSpPr>
        <p:spPr>
          <a:xfrm>
            <a:off x="8271641" y="2180162"/>
            <a:ext cx="3536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All samples of same size</a:t>
            </a:r>
          </a:p>
          <a:p>
            <a:pPr marL="342900" indent="-342900">
              <a:buAutoNum type="arabicPeriod"/>
            </a:pPr>
            <a:r>
              <a:rPr lang="en-US" dirty="0" smtClean="0"/>
              <a:t>Queries run for max 10s</a:t>
            </a:r>
          </a:p>
          <a:p>
            <a:pPr marL="342900" indent="-342900">
              <a:buAutoNum type="arabicPeriod"/>
            </a:pPr>
            <a:r>
              <a:rPr lang="en-US" dirty="0" smtClean="0"/>
              <a:t>BlinkDB samples on QCS1, QCS2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2" y="357351"/>
            <a:ext cx="10604251" cy="58721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Huge Data &amp; Real-Time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3136" y="1811202"/>
            <a:ext cx="7698133" cy="4768273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 smtClean="0"/>
              <a:t>Multiple dimensions of data</a:t>
            </a:r>
          </a:p>
          <a:p>
            <a:pPr marL="0" indent="0">
              <a:buNone/>
            </a:pPr>
            <a:endParaRPr lang="en-US" sz="3100" dirty="0" smtClean="0"/>
          </a:p>
          <a:p>
            <a:r>
              <a:rPr lang="en-US" sz="3100" dirty="0" smtClean="0"/>
              <a:t>Aggregate Queries over large number of records</a:t>
            </a:r>
          </a:p>
          <a:p>
            <a:pPr marL="0" indent="0">
              <a:buNone/>
            </a:pPr>
            <a:endParaRPr lang="en-US" sz="3100" dirty="0"/>
          </a:p>
          <a:p>
            <a:r>
              <a:rPr lang="en-US" sz="3100" dirty="0" smtClean="0"/>
              <a:t>Sessions 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3"/>
            <a:r>
              <a:rPr lang="en-US" sz="3100" dirty="0" smtClean="0"/>
              <a:t>100 million tuples for ‘New York’</a:t>
            </a:r>
          </a:p>
          <a:p>
            <a:pPr marL="1371600" lvl="3" indent="0">
              <a:buNone/>
            </a:pPr>
            <a:endParaRPr lang="en-US" sz="3100" dirty="0" smtClean="0"/>
          </a:p>
          <a:p>
            <a:pPr lvl="3"/>
            <a:r>
              <a:rPr lang="en-US" sz="3100" dirty="0" smtClean="0"/>
              <a:t>High cost in execution time</a:t>
            </a:r>
            <a:endParaRPr lang="en-US" sz="3100" dirty="0"/>
          </a:p>
          <a:p>
            <a:endParaRPr lang="en-US" sz="3100" dirty="0" smtClean="0"/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4" y="1811203"/>
            <a:ext cx="2265672" cy="1699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4" y="4564941"/>
            <a:ext cx="3636577" cy="176228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17703"/>
              </p:ext>
            </p:extLst>
          </p:nvPr>
        </p:nvGraphicFramePr>
        <p:xfrm>
          <a:off x="4834756" y="3325037"/>
          <a:ext cx="65190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1"/>
                <a:gridCol w="1629761"/>
                <a:gridCol w="1629761"/>
                <a:gridCol w="16297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UsedID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SessionTime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1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32" y="409903"/>
            <a:ext cx="10241449" cy="573552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3" y="550536"/>
            <a:ext cx="10545749" cy="581561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5897" y="2803525"/>
            <a:ext cx="10515600" cy="1325563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3086"/>
            <a:ext cx="6876394" cy="4974785"/>
          </a:xfrm>
        </p:spPr>
        <p:txBody>
          <a:bodyPr>
            <a:normAutofit/>
          </a:bodyPr>
          <a:lstStyle/>
          <a:p>
            <a:r>
              <a:rPr lang="en-US" dirty="0" smtClean="0"/>
              <a:t>Trade Off : Accuracy vs Latency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Approximation Techniques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Sampling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Sketches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Online Aggregation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BlinkDB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93" y="1563087"/>
            <a:ext cx="3365500" cy="205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93" y="4124872"/>
            <a:ext cx="3365500" cy="2413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Query Workload Prediction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Assumptions on future workload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6" b="7222"/>
          <a:stretch/>
        </p:blipFill>
        <p:spPr>
          <a:xfrm>
            <a:off x="6096000" y="944453"/>
            <a:ext cx="2275490" cy="2081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5036"/>
            <a:ext cx="8854090" cy="17205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7597" y="5487223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Queries</a:t>
            </a:r>
          </a:p>
          <a:p>
            <a:r>
              <a:rPr lang="en-US" dirty="0" smtClean="0"/>
              <a:t>   known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308994" y="5741248"/>
            <a:ext cx="1031322" cy="149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83389" y="5487223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Queries</a:t>
            </a:r>
          </a:p>
          <a:p>
            <a:r>
              <a:rPr lang="en-US" dirty="0" smtClean="0"/>
              <a:t>    known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0086" y="5533390"/>
            <a:ext cx="22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 Column Sets</a:t>
            </a:r>
          </a:p>
          <a:p>
            <a:r>
              <a:rPr lang="en-US" dirty="0" smtClean="0"/>
              <a:t>For Group &amp; Filter</a:t>
            </a:r>
          </a:p>
          <a:p>
            <a:r>
              <a:rPr lang="en-US" dirty="0" smtClean="0"/>
              <a:t>Predicates Frequency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84331" y="5544502"/>
            <a:ext cx="1689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Group &amp;</a:t>
            </a:r>
          </a:p>
          <a:p>
            <a:r>
              <a:rPr lang="en-US" dirty="0" smtClean="0"/>
              <a:t>Filter Predicates</a:t>
            </a:r>
          </a:p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7728986" y="5741248"/>
            <a:ext cx="655610" cy="179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073896" y="5741248"/>
            <a:ext cx="538628" cy="179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340311" y="6380518"/>
            <a:ext cx="2378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[Sampling/Sketches]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449003" y="6281599"/>
            <a:ext cx="2400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</a:t>
            </a:r>
            <a:r>
              <a:rPr lang="en-US" sz="2000" b="1" smtClean="0"/>
              <a:t>Online Aggregation]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955965" y="6367872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[BlinkDB]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39" y="138203"/>
            <a:ext cx="10515600" cy="1325563"/>
          </a:xfrm>
        </p:spPr>
        <p:txBody>
          <a:bodyPr/>
          <a:lstStyle/>
          <a:p>
            <a:r>
              <a:rPr lang="en-US" dirty="0" smtClean="0"/>
              <a:t>BlinkDB Workload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490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  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6072" y="1242332"/>
            <a:ext cx="2680138" cy="10405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 AVG(Session Time)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FROM Sessions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WHERE City=‘NEW YORK’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46636" y="1242728"/>
            <a:ext cx="2680138" cy="10405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 AVG(Session Time)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FROM Sessions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WHERE City=‘GALENA,IL’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132727"/>
              </p:ext>
            </p:extLst>
          </p:nvPr>
        </p:nvGraphicFramePr>
        <p:xfrm>
          <a:off x="336332" y="2396928"/>
          <a:ext cx="7704082" cy="1806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007"/>
                <a:gridCol w="2848303"/>
                <a:gridCol w="2816772"/>
              </a:tblGrid>
              <a:tr h="58329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BlinkDB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80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Sampling/Sketches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Cannot Answer</a:t>
                      </a:r>
                    </a:p>
                    <a:p>
                      <a:pPr algn="ctr"/>
                      <a:r>
                        <a:rPr lang="en-US" dirty="0" smtClean="0"/>
                        <a:t>(No Sample)</a:t>
                      </a:r>
                      <a:endParaRPr lang="en-US" dirty="0"/>
                    </a:p>
                  </a:txBody>
                  <a:tcPr/>
                </a:tc>
              </a:tr>
              <a:tr h="58329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Aggregation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Inefficient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L-Shape 7"/>
          <p:cNvSpPr/>
          <p:nvPr/>
        </p:nvSpPr>
        <p:spPr>
          <a:xfrm rot="18354080">
            <a:off x="3533834" y="2580010"/>
            <a:ext cx="444612" cy="191324"/>
          </a:xfrm>
          <a:prstGeom prst="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L-Shape 8"/>
          <p:cNvSpPr/>
          <p:nvPr/>
        </p:nvSpPr>
        <p:spPr>
          <a:xfrm rot="18354080">
            <a:off x="3533834" y="3192069"/>
            <a:ext cx="444612" cy="191324"/>
          </a:xfrm>
          <a:prstGeom prst="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L-Shape 9"/>
          <p:cNvSpPr/>
          <p:nvPr/>
        </p:nvSpPr>
        <p:spPr>
          <a:xfrm rot="18354080">
            <a:off x="6364399" y="2537437"/>
            <a:ext cx="444612" cy="191324"/>
          </a:xfrm>
          <a:prstGeom prst="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L-Shape 10"/>
          <p:cNvSpPr/>
          <p:nvPr/>
        </p:nvSpPr>
        <p:spPr>
          <a:xfrm rot="18354080">
            <a:off x="3533835" y="3749342"/>
            <a:ext cx="444612" cy="191324"/>
          </a:xfrm>
          <a:prstGeom prst="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4203598"/>
            <a:ext cx="4330700" cy="2578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27470" y="5122477"/>
            <a:ext cx="4137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BlinkDB : Stable Column Set for </a:t>
            </a:r>
          </a:p>
          <a:p>
            <a:r>
              <a:rPr lang="en-US" sz="2400" dirty="0" smtClean="0"/>
              <a:t>                 ALL Queries 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BlinkDB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37" y="1690688"/>
            <a:ext cx="7204470" cy="446837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BlinkDB Query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2824"/>
            <a:ext cx="10515600" cy="2299079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57207"/>
              </p:ext>
            </p:extLst>
          </p:nvPr>
        </p:nvGraphicFramePr>
        <p:xfrm>
          <a:off x="2027949" y="1679528"/>
          <a:ext cx="651904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809"/>
                <a:gridCol w="1303809"/>
                <a:gridCol w="1303809"/>
                <a:gridCol w="1303809"/>
                <a:gridCol w="13038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SessionID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Genre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670081"/>
            <a:ext cx="118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Sessions 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951360" y="5192110"/>
            <a:ext cx="559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Constraint in respect of Error or Time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9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642452"/>
          </a:xfrm>
        </p:spPr>
        <p:txBody>
          <a:bodyPr/>
          <a:lstStyle/>
          <a:p>
            <a:r>
              <a:rPr lang="en-US" dirty="0" smtClean="0"/>
              <a:t>Uniform vs Stratified Sampling</a:t>
            </a:r>
          </a:p>
          <a:p>
            <a:r>
              <a:rPr lang="en-US" dirty="0" smtClean="0"/>
              <a:t>Query Column Set(QCS) = [‘City’ ]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709716"/>
              </p:ext>
            </p:extLst>
          </p:nvPr>
        </p:nvGraphicFramePr>
        <p:xfrm>
          <a:off x="644636" y="2653196"/>
          <a:ext cx="5451364" cy="2696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41"/>
                <a:gridCol w="1362841"/>
                <a:gridCol w="1362841"/>
                <a:gridCol w="1362841"/>
              </a:tblGrid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SessionTime</a:t>
                      </a:r>
                      <a:endParaRPr lang="en-US" dirty="0"/>
                    </a:p>
                  </a:txBody>
                  <a:tcPr/>
                </a:tc>
              </a:tr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234</a:t>
                      </a:r>
                      <a:endParaRPr lang="en-US" dirty="0"/>
                    </a:p>
                  </a:txBody>
                  <a:tcPr/>
                </a:tc>
              </a:tr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Galena,IL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432</a:t>
                      </a:r>
                      <a:endParaRPr lang="en-US" dirty="0"/>
                    </a:p>
                  </a:txBody>
                  <a:tcPr/>
                </a:tc>
              </a:tr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456</a:t>
                      </a:r>
                      <a:endParaRPr lang="en-US" dirty="0"/>
                    </a:p>
                  </a:txBody>
                  <a:tcPr/>
                </a:tc>
              </a:tr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6448972" y="3698057"/>
            <a:ext cx="882869" cy="504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4172" y="4251824"/>
            <a:ext cx="1871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Uniform Sampling</a:t>
            </a:r>
          </a:p>
          <a:p>
            <a:r>
              <a:rPr lang="en-US" dirty="0"/>
              <a:t> </a:t>
            </a:r>
            <a:r>
              <a:rPr lang="en-US" dirty="0" smtClean="0"/>
              <a:t>       = 1/2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53029"/>
              </p:ext>
            </p:extLst>
          </p:nvPr>
        </p:nvGraphicFramePr>
        <p:xfrm>
          <a:off x="8063562" y="2893972"/>
          <a:ext cx="3727668" cy="2056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917"/>
                <a:gridCol w="931917"/>
                <a:gridCol w="931917"/>
                <a:gridCol w="931917"/>
              </a:tblGrid>
              <a:tr h="511380">
                <a:tc>
                  <a:txBody>
                    <a:bodyPr/>
                    <a:lstStyle/>
                    <a:p>
                      <a:r>
                        <a:rPr lang="en-US" dirty="0" smtClean="0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Session</a:t>
                      </a:r>
                    </a:p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708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</a:t>
                      </a:r>
                    </a:p>
                    <a:p>
                      <a:pPr algn="ctr"/>
                      <a:r>
                        <a:rPr lang="en-US" dirty="0" smtClean="0"/>
                        <a:t>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234</a:t>
                      </a:r>
                      <a:endParaRPr lang="en-US" dirty="0"/>
                    </a:p>
                  </a:txBody>
                  <a:tcPr/>
                </a:tc>
              </a:tr>
              <a:tr h="708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</a:t>
                      </a:r>
                    </a:p>
                    <a:p>
                      <a:pPr algn="ctr"/>
                      <a:r>
                        <a:rPr lang="en-US" dirty="0" smtClean="0"/>
                        <a:t>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07062" y="516472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Galena,IL missed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Stratified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8256"/>
            <a:ext cx="10515600" cy="4351338"/>
          </a:xfrm>
        </p:spPr>
        <p:txBody>
          <a:bodyPr/>
          <a:lstStyle/>
          <a:p>
            <a:r>
              <a:rPr lang="en-US" dirty="0" smtClean="0"/>
              <a:t>Assign equal sample size(K) to each unique value in QCS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71368"/>
              </p:ext>
            </p:extLst>
          </p:nvPr>
        </p:nvGraphicFramePr>
        <p:xfrm>
          <a:off x="838200" y="2653196"/>
          <a:ext cx="5451364" cy="2696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41"/>
                <a:gridCol w="1362841"/>
                <a:gridCol w="1362841"/>
                <a:gridCol w="1362841"/>
              </a:tblGrid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SessionTime</a:t>
                      </a:r>
                      <a:endParaRPr lang="en-US" dirty="0"/>
                    </a:p>
                  </a:txBody>
                  <a:tcPr/>
                </a:tc>
              </a:tr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234</a:t>
                      </a:r>
                      <a:endParaRPr lang="en-US" dirty="0"/>
                    </a:p>
                  </a:txBody>
                  <a:tcPr/>
                </a:tc>
              </a:tr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Galena,IL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432</a:t>
                      </a:r>
                      <a:endParaRPr lang="en-US" dirty="0"/>
                    </a:p>
                  </a:txBody>
                  <a:tcPr/>
                </a:tc>
              </a:tr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456</a:t>
                      </a:r>
                      <a:endParaRPr lang="en-US" dirty="0"/>
                    </a:p>
                  </a:txBody>
                  <a:tcPr/>
                </a:tc>
              </a:tr>
              <a:tr h="53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6585606" y="3643943"/>
            <a:ext cx="882869" cy="504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75400" y="4241314"/>
            <a:ext cx="195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Stratified Sampling</a:t>
            </a:r>
          </a:p>
          <a:p>
            <a:r>
              <a:rPr lang="en-US" dirty="0"/>
              <a:t> </a:t>
            </a:r>
            <a:r>
              <a:rPr lang="en-US" dirty="0" smtClean="0"/>
              <a:t>           K = 1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147993"/>
              </p:ext>
            </p:extLst>
          </p:nvPr>
        </p:nvGraphicFramePr>
        <p:xfrm>
          <a:off x="8294416" y="2973141"/>
          <a:ext cx="3727668" cy="2056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917"/>
                <a:gridCol w="931917"/>
                <a:gridCol w="931917"/>
                <a:gridCol w="931917"/>
              </a:tblGrid>
              <a:tr h="511380">
                <a:tc>
                  <a:txBody>
                    <a:bodyPr/>
                    <a:lstStyle/>
                    <a:p>
                      <a:r>
                        <a:rPr lang="en-US" dirty="0" smtClean="0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Session</a:t>
                      </a:r>
                    </a:p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708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</a:t>
                      </a:r>
                    </a:p>
                    <a:p>
                      <a:pPr algn="ctr"/>
                      <a:r>
                        <a:rPr lang="en-US" dirty="0" smtClean="0"/>
                        <a:t>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234</a:t>
                      </a:r>
                      <a:endParaRPr lang="en-US" dirty="0"/>
                    </a:p>
                  </a:txBody>
                  <a:tcPr/>
                </a:tc>
              </a:tr>
              <a:tr h="708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Galena,</a:t>
                      </a:r>
                    </a:p>
                    <a:p>
                      <a:pPr algn="ctr"/>
                      <a:r>
                        <a:rPr lang="en-US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48" y="488300"/>
            <a:ext cx="4572000" cy="131274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74CD-C2C6-7940-9E26-29FDFD85C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</TotalTime>
  <Words>556</Words>
  <Application>Microsoft Macintosh PowerPoint</Application>
  <PresentationFormat>Widescreen</PresentationFormat>
  <Paragraphs>229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Mangal</vt:lpstr>
      <vt:lpstr>Wingdings</vt:lpstr>
      <vt:lpstr>Arial</vt:lpstr>
      <vt:lpstr>Office Theme</vt:lpstr>
      <vt:lpstr>BlinkDB: Queries with Bounded Error and Bounded Response Times on Very Large Data  Sameer Agarwal, Barzan Mozafari, Aurojit Panda, Henry Milner, Samuel Madden, Ion Stoica</vt:lpstr>
      <vt:lpstr>Motivation: Huge Data &amp; Real-Time Response</vt:lpstr>
      <vt:lpstr>Main Idea</vt:lpstr>
      <vt:lpstr>Creating Samples</vt:lpstr>
      <vt:lpstr>BlinkDB Workload Model</vt:lpstr>
      <vt:lpstr>BlinkDB Architecture</vt:lpstr>
      <vt:lpstr>BlinkDB Query Model</vt:lpstr>
      <vt:lpstr>Sample Creation</vt:lpstr>
      <vt:lpstr>Stratified Sampling</vt:lpstr>
      <vt:lpstr>Stratified Sampling Strategies</vt:lpstr>
      <vt:lpstr>Optimization Factors</vt:lpstr>
      <vt:lpstr>Optimization Formulation </vt:lpstr>
      <vt:lpstr>Sample Selection</vt:lpstr>
      <vt:lpstr>Subsample selection - ELP</vt:lpstr>
      <vt:lpstr>PowerPoint Presentation</vt:lpstr>
      <vt:lpstr>Evaluation</vt:lpstr>
      <vt:lpstr>PowerPoint Presentation</vt:lpstr>
      <vt:lpstr>Error Properties with Different Samples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BlinkDB: Queries with Bounded Error and Bounded Response Times on Very Large Data  Sameer Agarwal, Barzan Mozafari, Aurojit Panda, Henry Milner, Samuel Madden, Ion Stoica</dc:title>
  <dc:creator>De, Subham</dc:creator>
  <cp:lastModifiedBy>De, Subham</cp:lastModifiedBy>
  <cp:revision>72</cp:revision>
  <dcterms:created xsi:type="dcterms:W3CDTF">2017-10-01T21:51:51Z</dcterms:created>
  <dcterms:modified xsi:type="dcterms:W3CDTF">2017-10-04T15:58:44Z</dcterms:modified>
</cp:coreProperties>
</file>